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sldIdLst>
    <p:sldId id="256" r:id="rId4"/>
    <p:sldId id="257" r:id="rId5"/>
    <p:sldId id="258" r:id="rId6"/>
    <p:sldId id="259" r:id="rId7"/>
    <p:sldId id="260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411247-AA19-4BF5-87C1-B072CDF20E70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1DCCB50-24EC-42DC-923C-903D6F71D8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102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411247-AA19-4BF5-87C1-B072CDF20E70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1DCCB50-24EC-42DC-923C-903D6F71D8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035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411247-AA19-4BF5-87C1-B072CDF20E70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1DCCB50-24EC-42DC-923C-903D6F71D8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1025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411247-AA19-4BF5-87C1-B072CDF20E70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1DCCB50-24EC-42DC-923C-903D6F71D8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2544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411247-AA19-4BF5-87C1-B072CDF20E70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1DCCB50-24EC-42DC-923C-903D6F71D8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4764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411247-AA19-4BF5-87C1-B072CDF20E70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1DCCB50-24EC-42DC-923C-903D6F71D8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8583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411247-AA19-4BF5-87C1-B072CDF20E70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1DCCB50-24EC-42DC-923C-903D6F71D8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5836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411247-AA19-4BF5-87C1-B072CDF20E70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1DCCB50-24EC-42DC-923C-903D6F71D8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26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411247-AA19-4BF5-87C1-B072CDF20E70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1DCCB50-24EC-42DC-923C-903D6F71D8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691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411247-AA19-4BF5-87C1-B072CDF20E70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1DCCB50-24EC-42DC-923C-903D6F71D8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9933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411247-AA19-4BF5-87C1-B072CDF20E70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1DCCB50-24EC-42DC-923C-903D6F71D8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451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411247-AA19-4BF5-87C1-B072CDF20E70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1DCCB50-24EC-42DC-923C-903D6F71D8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2544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411247-AA19-4BF5-87C1-B072CDF20E70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1DCCB50-24EC-42DC-923C-903D6F71D8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0353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11247-AA19-4BF5-87C1-B072CDF20E70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CB50-24EC-42DC-923C-903D6F71D8F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11247-AA19-4BF5-87C1-B072CDF20E70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CB50-24EC-42DC-923C-903D6F71D8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11247-AA19-4BF5-87C1-B072CDF20E70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CB50-24EC-42DC-923C-903D6F71D8F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11247-AA19-4BF5-87C1-B072CDF20E70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CB50-24EC-42DC-923C-903D6F71D8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11247-AA19-4BF5-87C1-B072CDF20E70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CB50-24EC-42DC-923C-903D6F71D8F7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11247-AA19-4BF5-87C1-B072CDF20E70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CB50-24EC-42DC-923C-903D6F71D8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11247-AA19-4BF5-87C1-B072CDF20E70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CB50-24EC-42DC-923C-903D6F71D8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11247-AA19-4BF5-87C1-B072CDF20E70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CB50-24EC-42DC-923C-903D6F71D8F7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11247-AA19-4BF5-87C1-B072CDF20E70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CB50-24EC-42DC-923C-903D6F71D8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411247-AA19-4BF5-87C1-B072CDF20E70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1DCCB50-24EC-42DC-923C-903D6F71D8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47648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11247-AA19-4BF5-87C1-B072CDF20E70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CB50-24EC-42DC-923C-903D6F71D8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11247-AA19-4BF5-87C1-B072CDF20E70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CB50-24EC-42DC-923C-903D6F71D8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411247-AA19-4BF5-87C1-B072CDF20E70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1DCCB50-24EC-42DC-923C-903D6F71D8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858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411247-AA19-4BF5-87C1-B072CDF20E70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1DCCB50-24EC-42DC-923C-903D6F71D8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5836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411247-AA19-4BF5-87C1-B072CDF20E70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1DCCB50-24EC-42DC-923C-903D6F71D8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26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411247-AA19-4BF5-87C1-B072CDF20E70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1DCCB50-24EC-42DC-923C-903D6F71D8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691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411247-AA19-4BF5-87C1-B072CDF20E70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1DCCB50-24EC-42DC-923C-903D6F71D8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993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411247-AA19-4BF5-87C1-B072CDF20E70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1DCCB50-24EC-42DC-923C-903D6F71D8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451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QuestionShape"/>
          <p:cNvSpPr/>
          <p:nvPr userDrawn="1"/>
        </p:nvSpPr>
        <p:spPr>
          <a:xfrm>
            <a:off x="127000" y="127000"/>
            <a:ext cx="8890000" cy="2857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buNone/>
            </a:pPr>
            <a:r>
              <a:rPr lang="en-US" sz="440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iRespond Question Master</a:t>
            </a:r>
            <a:endParaRPr lang="en-US" sz="44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AShape"/>
          <p:cNvSpPr/>
          <p:nvPr userDrawn="1"/>
        </p:nvSpPr>
        <p:spPr>
          <a:xfrm>
            <a:off x="127000" y="3111500"/>
            <a:ext cx="8890000" cy="71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z="3200" smtClean="0">
                <a:solidFill>
                  <a:schemeClr val="tx1"/>
                </a:solidFill>
              </a:rPr>
              <a:t>A.) Response A</a:t>
            </a:r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9" name="BShape"/>
          <p:cNvSpPr/>
          <p:nvPr userDrawn="1"/>
        </p:nvSpPr>
        <p:spPr>
          <a:xfrm>
            <a:off x="127000" y="3835400"/>
            <a:ext cx="8890000" cy="71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z="3200" smtClean="0">
                <a:solidFill>
                  <a:schemeClr val="tx1"/>
                </a:solidFill>
              </a:rPr>
              <a:t>B.) Response B</a:t>
            </a:r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10" name="CShape"/>
          <p:cNvSpPr/>
          <p:nvPr userDrawn="1"/>
        </p:nvSpPr>
        <p:spPr>
          <a:xfrm>
            <a:off x="127000" y="4559300"/>
            <a:ext cx="8890000" cy="71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z="3200" smtClean="0">
                <a:solidFill>
                  <a:schemeClr val="tx1"/>
                </a:solidFill>
              </a:rPr>
              <a:t>C.) Response C</a:t>
            </a:r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11" name="DShape"/>
          <p:cNvSpPr/>
          <p:nvPr userDrawn="1"/>
        </p:nvSpPr>
        <p:spPr>
          <a:xfrm>
            <a:off x="127000" y="5283200"/>
            <a:ext cx="8890000" cy="71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z="3200" smtClean="0">
                <a:solidFill>
                  <a:schemeClr val="tx1"/>
                </a:solidFill>
              </a:rPr>
              <a:t>D.) Response D</a:t>
            </a:r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12" name="EShape"/>
          <p:cNvSpPr/>
          <p:nvPr userDrawn="1"/>
        </p:nvSpPr>
        <p:spPr>
          <a:xfrm>
            <a:off x="127000" y="6007100"/>
            <a:ext cx="8890000" cy="71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z="3200" smtClean="0">
                <a:solidFill>
                  <a:schemeClr val="tx1"/>
                </a:solidFill>
              </a:rPr>
              <a:t>E.) Response E</a:t>
            </a:r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13" name="Percent"/>
          <p:cNvSpPr/>
          <p:nvPr userDrawn="1"/>
        </p:nvSpPr>
        <p:spPr>
          <a:xfrm>
            <a:off x="6350000" y="254000"/>
            <a:ext cx="2540000" cy="508000"/>
          </a:xfrm>
          <a:prstGeom prst="rect">
            <a:avLst/>
          </a:prstGeom>
          <a:solidFill>
            <a:schemeClr val="accent1">
              <a:alpha val="0"/>
            </a:schemeClr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smtClean="0">
                <a:solidFill>
                  <a:srgbClr val="000000"/>
                </a:solidFill>
              </a:rPr>
              <a:t>Percent Complete 100%</a:t>
            </a: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4" name="Timer"/>
          <p:cNvSpPr/>
          <p:nvPr userDrawn="1"/>
        </p:nvSpPr>
        <p:spPr>
          <a:xfrm>
            <a:off x="254000" y="254000"/>
            <a:ext cx="2540000" cy="508000"/>
          </a:xfrm>
          <a:prstGeom prst="rect">
            <a:avLst/>
          </a:prstGeom>
          <a:solidFill>
            <a:schemeClr val="accent1">
              <a:alpha val="0"/>
            </a:schemeClr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smtClean="0">
                <a:solidFill>
                  <a:srgbClr val="000000"/>
                </a:solidFill>
              </a:rPr>
              <a:t>00:30</a:t>
            </a:r>
            <a:endParaRPr 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781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Shape" hidden="1"/>
          <p:cNvSpPr/>
          <p:nvPr userDrawn="1"/>
        </p:nvSpPr>
        <p:spPr>
          <a:xfrm>
            <a:off x="127000" y="254000"/>
            <a:ext cx="1270000" cy="127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iRespond Graph</a:t>
            </a:r>
            <a:endParaRPr lang="en-US"/>
          </a:p>
        </p:txBody>
      </p:sp>
      <p:grpSp>
        <p:nvGrpSpPr>
          <p:cNvPr id="37" name="CorrectBarGroup"/>
          <p:cNvGrpSpPr/>
          <p:nvPr userDrawn="1"/>
        </p:nvGrpSpPr>
        <p:grpSpPr>
          <a:xfrm>
            <a:off x="1270000" y="3175000"/>
            <a:ext cx="2667000" cy="2540000"/>
            <a:chOff x="1270000" y="3175000"/>
            <a:chExt cx="2667000" cy="2540000"/>
          </a:xfrm>
        </p:grpSpPr>
        <p:sp>
          <p:nvSpPr>
            <p:cNvPr id="9" name="CorrectBar0"/>
            <p:cNvSpPr/>
            <p:nvPr userDrawn="1"/>
          </p:nvSpPr>
          <p:spPr>
            <a:xfrm>
              <a:off x="1270000" y="3175000"/>
              <a:ext cx="1079500" cy="2540000"/>
            </a:xfrm>
            <a:prstGeom prst="rect">
              <a:avLst/>
            </a:prstGeom>
            <a:solidFill>
              <a:srgbClr val="22FF22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CorrectBar1"/>
            <p:cNvSpPr/>
            <p:nvPr userDrawn="1"/>
          </p:nvSpPr>
          <p:spPr>
            <a:xfrm>
              <a:off x="2857500" y="4445000"/>
              <a:ext cx="1079500" cy="1270000"/>
            </a:xfrm>
            <a:prstGeom prst="rect">
              <a:avLst/>
            </a:prstGeom>
            <a:solidFill>
              <a:srgbClr val="22FF22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PercentLabelGroup"/>
          <p:cNvGrpSpPr/>
          <p:nvPr userDrawn="1"/>
        </p:nvGrpSpPr>
        <p:grpSpPr>
          <a:xfrm>
            <a:off x="1270000" y="1270000"/>
            <a:ext cx="7429500" cy="317500"/>
            <a:chOff x="1270000" y="1270000"/>
            <a:chExt cx="7429500" cy="317500"/>
          </a:xfrm>
        </p:grpSpPr>
        <p:sp>
          <p:nvSpPr>
            <p:cNvPr id="8" name="PercentLabel0"/>
            <p:cNvSpPr/>
            <p:nvPr userDrawn="1"/>
          </p:nvSpPr>
          <p:spPr>
            <a:xfrm>
              <a:off x="12700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67%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11" name="PercentLabel1"/>
            <p:cNvSpPr/>
            <p:nvPr userDrawn="1"/>
          </p:nvSpPr>
          <p:spPr>
            <a:xfrm>
              <a:off x="28575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33%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14" name="PercentLabel2"/>
            <p:cNvSpPr/>
            <p:nvPr userDrawn="1"/>
          </p:nvSpPr>
          <p:spPr>
            <a:xfrm>
              <a:off x="44450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100%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17" name="PercentLabel3"/>
            <p:cNvSpPr/>
            <p:nvPr userDrawn="1"/>
          </p:nvSpPr>
          <p:spPr>
            <a:xfrm>
              <a:off x="60325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100%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20" name="PercentLabel4"/>
            <p:cNvSpPr/>
            <p:nvPr userDrawn="1"/>
          </p:nvSpPr>
          <p:spPr>
            <a:xfrm>
              <a:off x="76200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67%</a:t>
              </a:r>
              <a:endParaRPr lang="en-US" sz="2800">
                <a:solidFill>
                  <a:srgbClr val="000000"/>
                </a:solidFill>
              </a:endParaRPr>
            </a:p>
          </p:txBody>
        </p:sp>
      </p:grpSp>
      <p:grpSp>
        <p:nvGrpSpPr>
          <p:cNvPr id="38" name="IncorrectBarGroup"/>
          <p:cNvGrpSpPr/>
          <p:nvPr userDrawn="1"/>
        </p:nvGrpSpPr>
        <p:grpSpPr>
          <a:xfrm>
            <a:off x="4445000" y="1905000"/>
            <a:ext cx="4254500" cy="3810000"/>
            <a:chOff x="4445000" y="1905000"/>
            <a:chExt cx="4254500" cy="3810000"/>
          </a:xfrm>
        </p:grpSpPr>
        <p:sp>
          <p:nvSpPr>
            <p:cNvPr id="15" name="IncorrectBar2"/>
            <p:cNvSpPr/>
            <p:nvPr userDrawn="1"/>
          </p:nvSpPr>
          <p:spPr>
            <a:xfrm>
              <a:off x="4445000" y="1905000"/>
              <a:ext cx="1079500" cy="3810000"/>
            </a:xfrm>
            <a:prstGeom prst="rect">
              <a:avLst/>
            </a:prstGeom>
            <a:solidFill>
              <a:srgbClr val="FF2222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IncorrectBar3"/>
            <p:cNvSpPr/>
            <p:nvPr userDrawn="1"/>
          </p:nvSpPr>
          <p:spPr>
            <a:xfrm>
              <a:off x="6032500" y="1905000"/>
              <a:ext cx="1079500" cy="3810000"/>
            </a:xfrm>
            <a:prstGeom prst="rect">
              <a:avLst/>
            </a:prstGeom>
            <a:solidFill>
              <a:srgbClr val="FF2222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IncorrectBar4"/>
            <p:cNvSpPr/>
            <p:nvPr userDrawn="1"/>
          </p:nvSpPr>
          <p:spPr>
            <a:xfrm>
              <a:off x="7620000" y="3175000"/>
              <a:ext cx="1079500" cy="2540000"/>
            </a:xfrm>
            <a:prstGeom prst="rect">
              <a:avLst/>
            </a:prstGeom>
            <a:solidFill>
              <a:srgbClr val="FF2222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" name="XLabelGroup"/>
          <p:cNvGrpSpPr/>
          <p:nvPr userDrawn="1"/>
        </p:nvGrpSpPr>
        <p:grpSpPr>
          <a:xfrm>
            <a:off x="1270000" y="5842000"/>
            <a:ext cx="7429500" cy="317500"/>
            <a:chOff x="1270000" y="5842000"/>
            <a:chExt cx="7429500" cy="317500"/>
          </a:xfrm>
        </p:grpSpPr>
        <p:sp>
          <p:nvSpPr>
            <p:cNvPr id="10" name="XValueLabel0"/>
            <p:cNvSpPr/>
            <p:nvPr userDrawn="1"/>
          </p:nvSpPr>
          <p:spPr>
            <a:xfrm>
              <a:off x="12700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A*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13" name="XValueLabel1"/>
            <p:cNvSpPr/>
            <p:nvPr userDrawn="1"/>
          </p:nvSpPr>
          <p:spPr>
            <a:xfrm>
              <a:off x="28575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B*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16" name="XValueLabel2"/>
            <p:cNvSpPr/>
            <p:nvPr userDrawn="1"/>
          </p:nvSpPr>
          <p:spPr>
            <a:xfrm>
              <a:off x="44450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C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19" name="XValueLabel3"/>
            <p:cNvSpPr/>
            <p:nvPr userDrawn="1"/>
          </p:nvSpPr>
          <p:spPr>
            <a:xfrm>
              <a:off x="60325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D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22" name="XValueLabel4"/>
            <p:cNvSpPr/>
            <p:nvPr userDrawn="1"/>
          </p:nvSpPr>
          <p:spPr>
            <a:xfrm>
              <a:off x="76200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E</a:t>
              </a:r>
              <a:endParaRPr lang="en-US" sz="2800">
                <a:solidFill>
                  <a:srgbClr val="000000"/>
                </a:solidFill>
              </a:endParaRPr>
            </a:p>
          </p:txBody>
        </p:sp>
      </p:grpSp>
      <p:grpSp>
        <p:nvGrpSpPr>
          <p:cNvPr id="36" name="AxisLineGroup"/>
          <p:cNvGrpSpPr/>
          <p:nvPr userDrawn="1"/>
        </p:nvGrpSpPr>
        <p:grpSpPr>
          <a:xfrm>
            <a:off x="889000" y="1587500"/>
            <a:ext cx="8001000" cy="4127500"/>
            <a:chOff x="889000" y="1587500"/>
            <a:chExt cx="8001000" cy="4127500"/>
          </a:xfrm>
        </p:grpSpPr>
        <p:cxnSp>
          <p:nvCxnSpPr>
            <p:cNvPr id="23" name="XAxisLine"/>
            <p:cNvCxnSpPr/>
            <p:nvPr userDrawn="1"/>
          </p:nvCxnSpPr>
          <p:spPr>
            <a:xfrm>
              <a:off x="889000" y="5715000"/>
              <a:ext cx="8001000" cy="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YAxisLine"/>
            <p:cNvCxnSpPr/>
            <p:nvPr userDrawn="1"/>
          </p:nvCxnSpPr>
          <p:spPr>
            <a:xfrm>
              <a:off x="1016000" y="1587500"/>
              <a:ext cx="0" cy="412750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YAxisTick0"/>
            <p:cNvCxnSpPr/>
            <p:nvPr userDrawn="1"/>
          </p:nvCxnSpPr>
          <p:spPr>
            <a:xfrm>
              <a:off x="889000" y="5715000"/>
              <a:ext cx="254000" cy="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YAxisTick1"/>
            <p:cNvCxnSpPr/>
            <p:nvPr userDrawn="1"/>
          </p:nvCxnSpPr>
          <p:spPr>
            <a:xfrm>
              <a:off x="889000" y="4445000"/>
              <a:ext cx="254000" cy="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YAxisTick2"/>
            <p:cNvCxnSpPr/>
            <p:nvPr userDrawn="1"/>
          </p:nvCxnSpPr>
          <p:spPr>
            <a:xfrm>
              <a:off x="889000" y="3175000"/>
              <a:ext cx="254000" cy="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YAxisTick3"/>
            <p:cNvCxnSpPr/>
            <p:nvPr userDrawn="1"/>
          </p:nvCxnSpPr>
          <p:spPr>
            <a:xfrm>
              <a:off x="889000" y="1905000"/>
              <a:ext cx="254000" cy="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YLabelGroup"/>
          <p:cNvGrpSpPr/>
          <p:nvPr userDrawn="1"/>
        </p:nvGrpSpPr>
        <p:grpSpPr>
          <a:xfrm>
            <a:off x="254000" y="1841500"/>
            <a:ext cx="762000" cy="3937000"/>
            <a:chOff x="254000" y="1841500"/>
            <a:chExt cx="762000" cy="3937000"/>
          </a:xfrm>
        </p:grpSpPr>
        <p:sp>
          <p:nvSpPr>
            <p:cNvPr id="26" name="YValueLabel0"/>
            <p:cNvSpPr/>
            <p:nvPr userDrawn="1"/>
          </p:nvSpPr>
          <p:spPr>
            <a:xfrm>
              <a:off x="254000" y="5651500"/>
              <a:ext cx="762000" cy="1270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smtClean="0">
                  <a:solidFill>
                    <a:srgbClr val="000000"/>
                  </a:solidFill>
                </a:rPr>
                <a:t>0</a:t>
              </a:r>
              <a:endParaRPr lang="en-US" sz="2000">
                <a:solidFill>
                  <a:srgbClr val="000000"/>
                </a:solidFill>
              </a:endParaRPr>
            </a:p>
          </p:txBody>
        </p:sp>
        <p:sp>
          <p:nvSpPr>
            <p:cNvPr id="28" name="YValueLabel1"/>
            <p:cNvSpPr/>
            <p:nvPr userDrawn="1"/>
          </p:nvSpPr>
          <p:spPr>
            <a:xfrm>
              <a:off x="254000" y="4381500"/>
              <a:ext cx="762000" cy="1270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smtClean="0">
                  <a:solidFill>
                    <a:srgbClr val="000000"/>
                  </a:solidFill>
                </a:rPr>
                <a:t>1</a:t>
              </a:r>
              <a:endParaRPr lang="en-US" sz="2000">
                <a:solidFill>
                  <a:srgbClr val="000000"/>
                </a:solidFill>
              </a:endParaRPr>
            </a:p>
          </p:txBody>
        </p:sp>
        <p:sp>
          <p:nvSpPr>
            <p:cNvPr id="30" name="YValueLabel2"/>
            <p:cNvSpPr/>
            <p:nvPr userDrawn="1"/>
          </p:nvSpPr>
          <p:spPr>
            <a:xfrm>
              <a:off x="254000" y="3111500"/>
              <a:ext cx="762000" cy="1270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smtClean="0">
                  <a:solidFill>
                    <a:srgbClr val="000000"/>
                  </a:solidFill>
                </a:rPr>
                <a:t>2</a:t>
              </a:r>
              <a:endParaRPr lang="en-US" sz="2000">
                <a:solidFill>
                  <a:srgbClr val="000000"/>
                </a:solidFill>
              </a:endParaRPr>
            </a:p>
          </p:txBody>
        </p:sp>
        <p:sp>
          <p:nvSpPr>
            <p:cNvPr id="32" name="YValueLabel3"/>
            <p:cNvSpPr/>
            <p:nvPr userDrawn="1"/>
          </p:nvSpPr>
          <p:spPr>
            <a:xfrm>
              <a:off x="254000" y="1841500"/>
              <a:ext cx="762000" cy="1270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smtClean="0">
                  <a:solidFill>
                    <a:srgbClr val="000000"/>
                  </a:solidFill>
                </a:rPr>
                <a:t>3</a:t>
              </a:r>
              <a:endParaRPr lang="en-US" sz="200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5781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42411247-AA19-4BF5-87C1-B072CDF20E70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E1DCCB50-24EC-42DC-923C-903D6F71D8F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Georgia" pitchFamily="18" charset="0"/>
              </a:rPr>
              <a:t>Alfred </a:t>
            </a:r>
            <a:r>
              <a:rPr lang="en-US" dirty="0" err="1" smtClean="0">
                <a:latin typeface="Georgia" pitchFamily="18" charset="0"/>
              </a:rPr>
              <a:t>Binet</a:t>
            </a:r>
            <a:endParaRPr lang="en-US" dirty="0">
              <a:latin typeface="Georgia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761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Born in France in 1857</a:t>
            </a:r>
          </a:p>
          <a:p>
            <a:r>
              <a:rPr lang="en-US" dirty="0" smtClean="0"/>
              <a:t>Graduated from law school in 1878</a:t>
            </a:r>
          </a:p>
          <a:p>
            <a:r>
              <a:rPr lang="en-US" dirty="0" smtClean="0"/>
              <a:t>Became a self-taught Psychologist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3331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Beginning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46482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1899 </a:t>
            </a:r>
            <a:r>
              <a:rPr lang="en-US" dirty="0" err="1" smtClean="0">
                <a:solidFill>
                  <a:schemeClr val="tx1"/>
                </a:solidFill>
              </a:rPr>
              <a:t>Binet</a:t>
            </a:r>
            <a:r>
              <a:rPr lang="en-US" dirty="0" smtClean="0">
                <a:solidFill>
                  <a:schemeClr val="tx1"/>
                </a:solidFill>
              </a:rPr>
              <a:t> became a member of the </a:t>
            </a:r>
            <a:r>
              <a:rPr lang="en-US" i="1" dirty="0" smtClean="0">
                <a:solidFill>
                  <a:schemeClr val="tx1"/>
                </a:solidFill>
              </a:rPr>
              <a:t>Free Society for the Psychological Study of the Child</a:t>
            </a:r>
          </a:p>
          <a:p>
            <a:r>
              <a:rPr lang="en-US" dirty="0">
                <a:solidFill>
                  <a:schemeClr val="tx1"/>
                </a:solidFill>
              </a:rPr>
              <a:t>E</a:t>
            </a:r>
            <a:r>
              <a:rPr lang="en-US" dirty="0" smtClean="0">
                <a:solidFill>
                  <a:schemeClr val="tx1"/>
                </a:solidFill>
              </a:rPr>
              <a:t>ducation in France drastically changed making it mandatory for kids ages 6-14 to attend school</a:t>
            </a:r>
          </a:p>
          <a:p>
            <a:r>
              <a:rPr lang="en-US" dirty="0" err="1" smtClean="0">
                <a:solidFill>
                  <a:schemeClr val="tx1"/>
                </a:solidFill>
              </a:rPr>
              <a:t>Binet</a:t>
            </a:r>
            <a:r>
              <a:rPr lang="en-US" dirty="0" smtClean="0">
                <a:solidFill>
                  <a:schemeClr val="tx1"/>
                </a:solidFill>
              </a:rPr>
              <a:t> and this group started studying kids scientifically </a:t>
            </a:r>
          </a:p>
          <a:p>
            <a:r>
              <a:rPr lang="en-US" dirty="0" err="1" smtClean="0">
                <a:solidFill>
                  <a:schemeClr val="tx1"/>
                </a:solidFill>
              </a:rPr>
              <a:t>Bient</a:t>
            </a:r>
            <a:r>
              <a:rPr lang="en-US" dirty="0" smtClean="0">
                <a:solidFill>
                  <a:schemeClr val="tx1"/>
                </a:solidFill>
              </a:rPr>
              <a:t> became a “Commissioner for the </a:t>
            </a:r>
            <a:r>
              <a:rPr lang="en-US" dirty="0" err="1" smtClean="0">
                <a:solidFill>
                  <a:schemeClr val="tx1"/>
                </a:solidFill>
              </a:rPr>
              <a:t>Retarted</a:t>
            </a:r>
            <a:r>
              <a:rPr lang="en-US" dirty="0" smtClean="0">
                <a:solidFill>
                  <a:schemeClr val="tx1"/>
                </a:solidFill>
              </a:rPr>
              <a:t>”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Together the commissioners began discussing and researching the major question: “What should be the test given to children thought to have learning disabilities, that might place them in a special classroom?”</a:t>
            </a:r>
          </a:p>
          <a:p>
            <a:r>
              <a:rPr lang="en-US" dirty="0">
                <a:solidFill>
                  <a:schemeClr val="tx1"/>
                </a:solidFill>
                <a:ea typeface="Times New Roman"/>
                <a:cs typeface="Times New Roman"/>
              </a:rPr>
              <a:t>1903 he published his knowledge in </a:t>
            </a:r>
            <a:r>
              <a:rPr lang="en-US" i="1" dirty="0">
                <a:solidFill>
                  <a:schemeClr val="tx1"/>
                </a:solidFill>
                <a:ea typeface="Times New Roman"/>
                <a:cs typeface="Times New Roman"/>
              </a:rPr>
              <a:t>Experimental Studies of </a:t>
            </a:r>
            <a:r>
              <a:rPr lang="en-US" i="1" dirty="0" smtClean="0">
                <a:solidFill>
                  <a:schemeClr val="tx1"/>
                </a:solidFill>
                <a:ea typeface="Times New Roman"/>
                <a:cs typeface="Times New Roman"/>
              </a:rPr>
              <a:t>Intelligence</a:t>
            </a:r>
            <a:endParaRPr lang="en-US" dirty="0">
              <a:solidFill>
                <a:schemeClr val="tx1"/>
              </a:solidFill>
              <a:ea typeface="Times New Roman"/>
              <a:cs typeface="Times New Roman"/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2034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Beginning of the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  <a:cs typeface="Times New Roman"/>
              </a:rPr>
              <a:t>Binet</a:t>
            </a:r>
            <a:r>
              <a:rPr lang="en-US" dirty="0" smtClean="0">
                <a:solidFill>
                  <a:schemeClr val="tx1"/>
                </a:solidFill>
                <a:cs typeface="Times New Roman"/>
              </a:rPr>
              <a:t> then started working with a medical student Theodore Simon</a:t>
            </a:r>
          </a:p>
          <a:p>
            <a:r>
              <a:rPr lang="en-US" dirty="0" smtClean="0">
                <a:solidFill>
                  <a:schemeClr val="tx1"/>
                </a:solidFill>
                <a:cs typeface="Times New Roman"/>
              </a:rPr>
              <a:t>Together they came up with the first intelligence test called the </a:t>
            </a:r>
            <a:r>
              <a:rPr lang="en-US" dirty="0" err="1" smtClean="0">
                <a:solidFill>
                  <a:schemeClr val="tx1"/>
                </a:solidFill>
                <a:cs typeface="Times New Roman"/>
              </a:rPr>
              <a:t>Binet</a:t>
            </a:r>
            <a:r>
              <a:rPr lang="en-US" dirty="0" smtClean="0">
                <a:solidFill>
                  <a:schemeClr val="tx1"/>
                </a:solidFill>
              </a:rPr>
              <a:t>-Simon Scale </a:t>
            </a:r>
            <a:r>
              <a:rPr lang="en-US" dirty="0" smtClean="0">
                <a:solidFill>
                  <a:schemeClr val="tx1"/>
                </a:solidFill>
                <a:cs typeface="Times New Roman"/>
              </a:rPr>
              <a:t>(1905)</a:t>
            </a:r>
          </a:p>
          <a:p>
            <a:r>
              <a:rPr lang="en-US" dirty="0" smtClean="0">
                <a:solidFill>
                  <a:schemeClr val="tx1"/>
                </a:solidFill>
                <a:cs typeface="Times New Roman"/>
              </a:rPr>
              <a:t>1908- The test was revised </a:t>
            </a:r>
            <a:r>
              <a:rPr lang="en-US" dirty="0">
                <a:solidFill>
                  <a:schemeClr val="tx1"/>
                </a:solidFill>
              </a:rPr>
              <a:t>to add and take away needed items and to include age levels from thee to thirteen.  </a:t>
            </a:r>
          </a:p>
          <a:p>
            <a:endParaRPr lang="en-US" dirty="0" smtClean="0">
              <a:solidFill>
                <a:schemeClr val="tx1"/>
              </a:solidFill>
              <a:cs typeface="Times New Roman"/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14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the  Test Worked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4495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Tested individuals mental age</a:t>
            </a:r>
          </a:p>
          <a:p>
            <a:r>
              <a:rPr lang="en-US" dirty="0" smtClean="0"/>
              <a:t>Individuals completed mind tasks </a:t>
            </a:r>
          </a:p>
          <a:p>
            <a:r>
              <a:rPr lang="en-US" dirty="0" smtClean="0"/>
              <a:t>The persons mental age was unaffected by their chronological age</a:t>
            </a:r>
          </a:p>
          <a:p>
            <a:r>
              <a:rPr lang="en-US" dirty="0"/>
              <a:t>If a child preformed at a mental age of 6 they were given a mental age of 6 regardless of their actual age</a:t>
            </a:r>
            <a:r>
              <a:rPr lang="en-US" dirty="0" smtClean="0"/>
              <a:t>.</a:t>
            </a:r>
          </a:p>
          <a:p>
            <a:r>
              <a:rPr lang="en-US" dirty="0" smtClean="0"/>
              <a:t>If </a:t>
            </a:r>
            <a:r>
              <a:rPr lang="en-US" dirty="0"/>
              <a:t>their mental age was the same as their actual age the child was average. </a:t>
            </a:r>
            <a:endParaRPr lang="en-US" dirty="0" smtClean="0"/>
          </a:p>
          <a:p>
            <a:r>
              <a:rPr lang="en-US" dirty="0" smtClean="0"/>
              <a:t>If </a:t>
            </a:r>
            <a:r>
              <a:rPr lang="en-US" dirty="0"/>
              <a:t>their mental age was higher than their actual age they were considered mentally advanced. </a:t>
            </a:r>
            <a:endParaRPr lang="en-US" dirty="0" smtClean="0"/>
          </a:p>
          <a:p>
            <a:r>
              <a:rPr lang="en-US" dirty="0" smtClean="0"/>
              <a:t>If </a:t>
            </a:r>
            <a:r>
              <a:rPr lang="en-US" dirty="0"/>
              <a:t>their mental age was below their actual age they were considered retarded.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187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724400"/>
            <a:ext cx="6781800" cy="1600200"/>
          </a:xfrm>
        </p:spPr>
        <p:txBody>
          <a:bodyPr/>
          <a:lstStyle/>
          <a:p>
            <a:r>
              <a:rPr lang="en-US" dirty="0" smtClean="0"/>
              <a:t>The Test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381000"/>
            <a:ext cx="4572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en-US" dirty="0" err="1" smtClean="0"/>
              <a:t>Prehension</a:t>
            </a:r>
            <a:r>
              <a:rPr lang="en-US" dirty="0" smtClean="0"/>
              <a:t> </a:t>
            </a:r>
            <a:r>
              <a:rPr lang="en-US" dirty="0"/>
              <a:t>Provoked by a Tactile Stimulus 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dirty="0" err="1"/>
              <a:t>Prehension</a:t>
            </a:r>
            <a:r>
              <a:rPr lang="en-US" dirty="0"/>
              <a:t> Provoked by a Visual Perception 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dirty="0"/>
              <a:t>Recognition of Food 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dirty="0"/>
              <a:t>Quest of Food Complicated by a Slight Mechanical Difficulty 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dirty="0"/>
              <a:t>Execution of Simple Commands and Imitation of Simple Gestures 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dirty="0"/>
              <a:t>Verbal Knowledge of Objects 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dirty="0"/>
              <a:t>Verbal Knowledge of Pictures 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dirty="0"/>
              <a:t>Naming of Designated Objects 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dirty="0"/>
              <a:t>Immediate Comparison of Two Lines of Unequal Lengths 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dirty="0"/>
              <a:t>Repetition of Three Figures 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dirty="0"/>
              <a:t>Comparison of Two Weights 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dirty="0"/>
              <a:t>Suggestibility 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dirty="0"/>
              <a:t>Verbal Definition of Known </a:t>
            </a:r>
            <a:r>
              <a:rPr lang="en-US" dirty="0" smtClean="0"/>
              <a:t>Objects 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876800" y="304800"/>
            <a:ext cx="4191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eriod" startAt="15"/>
            </a:pPr>
            <a:r>
              <a:rPr lang="en-US" dirty="0" smtClean="0"/>
              <a:t>Repetition of Sentences of Fifteen Words </a:t>
            </a:r>
          </a:p>
          <a:p>
            <a:pPr marL="342900" lvl="0" indent="-342900">
              <a:buFont typeface="+mj-lt"/>
              <a:buAutoNum type="arabicPeriod" startAt="15"/>
            </a:pPr>
            <a:r>
              <a:rPr lang="en-US" dirty="0" smtClean="0"/>
              <a:t>Comparison of Known Objects from Memory </a:t>
            </a:r>
          </a:p>
          <a:p>
            <a:pPr marL="342900" lvl="0" indent="-342900">
              <a:buFont typeface="+mj-lt"/>
              <a:buAutoNum type="arabicPeriod" startAt="15"/>
            </a:pPr>
            <a:r>
              <a:rPr lang="en-US" dirty="0" smtClean="0"/>
              <a:t>Exercise of Memory on Pictures </a:t>
            </a:r>
          </a:p>
          <a:p>
            <a:pPr marL="342900" lvl="0" indent="-342900">
              <a:buFont typeface="+mj-lt"/>
              <a:buAutoNum type="arabicPeriod" startAt="15"/>
            </a:pPr>
            <a:r>
              <a:rPr lang="en-US" dirty="0" smtClean="0"/>
              <a:t>Drawing a Design from Memory </a:t>
            </a:r>
          </a:p>
          <a:p>
            <a:pPr marL="342900" lvl="0" indent="-342900">
              <a:buFont typeface="+mj-lt"/>
              <a:buAutoNum type="arabicPeriod" startAt="15"/>
            </a:pPr>
            <a:r>
              <a:rPr lang="en-US" dirty="0" smtClean="0"/>
              <a:t>Immediate Repetition of Figures </a:t>
            </a:r>
          </a:p>
          <a:p>
            <a:pPr marL="342900" lvl="0" indent="-342900">
              <a:buFont typeface="+mj-lt"/>
              <a:buAutoNum type="arabicPeriod" startAt="15"/>
            </a:pPr>
            <a:r>
              <a:rPr lang="en-US" dirty="0" smtClean="0"/>
              <a:t>Resemblances of Several Known Objects Given from Memory </a:t>
            </a:r>
          </a:p>
          <a:p>
            <a:pPr marL="342900" lvl="0" indent="-342900">
              <a:buFont typeface="+mj-lt"/>
              <a:buAutoNum type="arabicPeriod" startAt="15"/>
            </a:pPr>
            <a:r>
              <a:rPr lang="en-US" dirty="0" smtClean="0"/>
              <a:t>Comparison of Lengths </a:t>
            </a:r>
          </a:p>
          <a:p>
            <a:pPr marL="342900" lvl="0" indent="-342900">
              <a:buFont typeface="+mj-lt"/>
              <a:buAutoNum type="arabicPeriod" startAt="15"/>
            </a:pPr>
            <a:r>
              <a:rPr lang="en-US" dirty="0" smtClean="0"/>
              <a:t>Five Weights to be Placed in Order </a:t>
            </a:r>
          </a:p>
          <a:p>
            <a:pPr marL="342900" lvl="0" indent="-342900">
              <a:buFont typeface="+mj-lt"/>
              <a:buAutoNum type="arabicPeriod" startAt="15"/>
            </a:pPr>
            <a:r>
              <a:rPr lang="en-US" dirty="0" smtClean="0"/>
              <a:t>Gap in Weights </a:t>
            </a:r>
          </a:p>
          <a:p>
            <a:pPr marL="342900" lvl="0" indent="-342900">
              <a:buFont typeface="+mj-lt"/>
              <a:buAutoNum type="arabicPeriod" startAt="15"/>
            </a:pPr>
            <a:r>
              <a:rPr lang="en-US" dirty="0" smtClean="0"/>
              <a:t>Exercise upon Rhymes </a:t>
            </a:r>
          </a:p>
          <a:p>
            <a:pPr marL="342900" lvl="0" indent="-342900">
              <a:buFont typeface="+mj-lt"/>
              <a:buAutoNum type="arabicPeriod" startAt="15"/>
            </a:pPr>
            <a:r>
              <a:rPr lang="en-US" dirty="0" smtClean="0"/>
              <a:t>Verbal Gaps to be Filled </a:t>
            </a:r>
          </a:p>
          <a:p>
            <a:pPr marL="342900" lvl="0" indent="-342900">
              <a:buFont typeface="+mj-lt"/>
              <a:buAutoNum type="arabicPeriod" startAt="15"/>
            </a:pPr>
            <a:r>
              <a:rPr lang="en-US" dirty="0" smtClean="0"/>
              <a:t>Synthesis of Three Words in One Sentence </a:t>
            </a:r>
          </a:p>
          <a:p>
            <a:pPr marL="342900" lvl="0" indent="-342900">
              <a:buFont typeface="+mj-lt"/>
              <a:buAutoNum type="arabicPeriod" startAt="15"/>
            </a:pPr>
            <a:r>
              <a:rPr lang="en-US" dirty="0" smtClean="0"/>
              <a:t>Reply to an Abstract Question </a:t>
            </a:r>
          </a:p>
          <a:p>
            <a:pPr marL="342900" lvl="0" indent="-342900">
              <a:buFont typeface="+mj-lt"/>
              <a:buAutoNum type="arabicPeriod" startAt="15"/>
            </a:pPr>
            <a:r>
              <a:rPr lang="en-US" dirty="0" smtClean="0"/>
              <a:t>Reversal of the Hands of a Clock </a:t>
            </a:r>
          </a:p>
          <a:p>
            <a:pPr marL="342900" lvl="0" indent="-342900">
              <a:buFont typeface="+mj-lt"/>
              <a:buAutoNum type="arabicPeriod" startAt="15"/>
            </a:pPr>
            <a:r>
              <a:rPr lang="en-US" dirty="0" smtClean="0"/>
              <a:t>Paper Cutting </a:t>
            </a:r>
          </a:p>
          <a:p>
            <a:pPr marL="342900" lvl="0" indent="-342900">
              <a:buFont typeface="+mj-lt"/>
              <a:buAutoNum type="arabicPeriod" startAt="15"/>
            </a:pPr>
            <a:r>
              <a:rPr lang="en-US" dirty="0" smtClean="0"/>
              <a:t>Definitions of Abstract Terms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817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RespondQuestion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iRespondGraph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906</TotalTime>
  <Words>406</Words>
  <Application>Microsoft Office PowerPoint</Application>
  <PresentationFormat>On-screen Show (4:3)</PresentationFormat>
  <Paragraphs>54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iRespondQuestionMaster</vt:lpstr>
      <vt:lpstr>iRespondGraphMaster</vt:lpstr>
      <vt:lpstr>NewsPrint</vt:lpstr>
      <vt:lpstr>Alfred Binet</vt:lpstr>
      <vt:lpstr>Life</vt:lpstr>
      <vt:lpstr>Beginning Research</vt:lpstr>
      <vt:lpstr>Beginning of the Test</vt:lpstr>
      <vt:lpstr>How the  Test Worked</vt:lpstr>
      <vt:lpstr>The Test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Alfred Binet</dc:title>
  <dc:creator>Katherine Grossman</dc:creator>
  <cp:lastModifiedBy>Katherine Grossman</cp:lastModifiedBy>
  <cp:revision>10</cp:revision>
  <dcterms:created xsi:type="dcterms:W3CDTF">2013-09-25T23:10:19Z</dcterms:created>
  <dcterms:modified xsi:type="dcterms:W3CDTF">2013-09-26T14:17:18Z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utoReflect">
    <vt:bool>false</vt:bool>
  </property>
  <property fmtid="{D5CDD505-2E9C-101B-9397-08002B2CF9AE}" pid="3" name="KeepGraph">
    <vt:bool>false</vt:bool>
  </property>
</Properties>
</file>